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0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1" r:id="rId12"/>
    <p:sldId id="302" r:id="rId13"/>
    <p:sldId id="304" r:id="rId14"/>
    <p:sldId id="305" r:id="rId15"/>
    <p:sldId id="306" r:id="rId16"/>
    <p:sldId id="30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128EB-C1E8-4D2E-B9BE-25383D0DB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6481D-38C3-4581-8A4A-6B23DC16E2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EA683-C9C9-4363-9104-0393A9315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C3F0F-9296-4CFE-9528-644F5EDFB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4CE8E-77DB-4B12-BD7F-57AD01436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3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3724D-5896-4067-B92C-C28BC1E6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E4C2F0-14DF-4340-99D9-11D2CAF27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0E97D-440B-44A5-BA01-BE60A2F6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85C4B-26ED-45C5-BC16-D2277B07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51481-0F8A-4563-AAC4-55FC71BE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3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D4C5AA-3EA2-4A57-81B6-424D5AE560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3D23A-FC5F-4CBF-9327-D257A0AEB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529B9-7B40-407B-84FB-9487F43E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5246-710E-42D7-AE4F-C985A1458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421B2-647A-42E5-93CB-200B4DC1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8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CDE1-FF2E-4E6B-9143-8DF99DC99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6C956-983F-40DB-90B8-19B005B82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19ACF-27C1-42A7-A88D-5EB2D1673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5EE5B-84BA-4BDF-AEEE-04606CF6F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17401-6E5D-4BD7-9592-E76849C20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6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DA010-BA8B-4497-B672-F21081FB4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66600-3143-438B-AED0-1242E518A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29984-3532-44D3-8CA4-909607910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29431-C172-4B0A-81DE-26E5DC6E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8C96A-CE1C-4477-88A2-6CD46184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1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DB9EB-6AD4-407A-AAFE-4C2501C50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2EFFD-401D-4EE3-B029-ED186A687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002FE-6813-49A2-ACC8-EC105B369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AA178-785A-465B-9D4A-FF3BD0BE9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5EE91-47F1-453D-BEB1-0E492211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587007-49FE-4323-9548-1F223B414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7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054DF-A9BB-41DE-84C6-D195EE9B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4DEBF-4460-4737-8D3E-B579079F4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43CA-D0EC-41E4-B824-9AA55F1B5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8B64F-D607-442E-91C3-CE03538D71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D9EB02-CA96-41A1-821B-51981B2A1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B370BB-6D73-43A7-A1C3-037B29AC1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37461E-327A-4DE2-ACA5-1E0BBCC7C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2B286A-9D32-46D7-87F9-94E3FA128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15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E883-5FB8-45F0-A92C-10FB0346D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F769FE-F9A6-435E-801A-D27B0D0F0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C45E9-5E2E-413E-ABAF-06B9D1367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8DDA1-EA86-4BC0-A5A9-552131ED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8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E7F4DF-4A06-4DBF-9591-F0F5B6946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965641-D224-4991-B5CF-BE433BBEA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0D400-B0F9-4072-8E9E-D3F477F94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2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CBAF0-5D95-4133-ABEE-19795A4AB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1B723-125E-4983-84A6-35238C347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F15AF-4982-4522-9EA4-73115D50B6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0427B-72EB-4079-821A-1C9E54602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AA8450-610A-4656-80CA-CF4ED716B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A51FE-213C-4BDA-838A-C2B67A55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8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E831D-2E33-41BE-ADC1-5FB663341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71A55F-9959-4BF0-993D-A5B4FD895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0F5BB-9AC7-4B69-B94F-3C679EEA8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2BCE8-7A62-4D5C-8A61-B62AFE5AB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694F1-B49F-4F57-A81F-712FB0B9B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33103-DD8E-4711-A3F9-CA512EA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6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6B4BEC-CFA3-4D30-9CF2-69870CE15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D455F-361E-40A7-BAC4-48599C47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12AFB-ED63-481D-B7C8-AEB5270DEA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3D91E-A9B4-4F7C-8068-B6B47E30C01E}" type="datetimeFigureOut">
              <a:rPr lang="en-US" smtClean="0"/>
              <a:t>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7FE2D-84E8-4F64-A8BE-E87B112B3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8E79-F951-464B-AA0E-3C505E333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CB704-F57F-44A3-8FCF-DA6003921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2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40563-493E-41CB-8D74-F916CA872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070" y="1525775"/>
            <a:ext cx="11465859" cy="2387600"/>
          </a:xfrm>
        </p:spPr>
        <p:txBody>
          <a:bodyPr>
            <a:noAutofit/>
          </a:bodyPr>
          <a:lstStyle/>
          <a:p>
            <a:r>
              <a:rPr lang="sr-Cyrl-RS" sz="4400" b="1" dirty="0">
                <a:latin typeface="Cambria" panose="02040503050406030204" pitchFamily="18" charset="0"/>
                <a:ea typeface="Cambria" panose="02040503050406030204" pitchFamily="18" charset="0"/>
              </a:rPr>
              <a:t>ОСНОВИ ХИСТОЛОШКИХ И ПАТОЛОШКИХ ТЕХНИКА</a:t>
            </a:r>
            <a:br>
              <a:rPr lang="sr-Cyrl-RS" sz="4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333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6741" cy="4351338"/>
          </a:xfrm>
        </p:spPr>
        <p:txBody>
          <a:bodyPr>
            <a:normAutofit fontScale="25000" lnSpcReduction="20000"/>
          </a:bodyPr>
          <a:lstStyle/>
          <a:p>
            <a:endParaRPr lang="sr-Cyrl-RS" dirty="0"/>
          </a:p>
          <a:p>
            <a:r>
              <a:rPr lang="ru-RU" sz="11200" dirty="0">
                <a:solidFill>
                  <a:srgbClr val="000000"/>
                </a:solidFill>
                <a:latin typeface="Cambria" panose="02040503050406030204" pitchFamily="18" charset="0"/>
              </a:rPr>
              <a:t>У</a:t>
            </a:r>
            <a:r>
              <a:rPr lang="ru-RU" sz="112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мрачној соби плочица са прилепљеним ткивом се ставља на фотографску емулзију и одлаже за један одговарајући временски период.</a:t>
            </a:r>
          </a:p>
          <a:p>
            <a:pPr marL="0" indent="0">
              <a:buNone/>
            </a:pPr>
            <a:endParaRPr lang="ru-RU" sz="112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sz="11200" dirty="0">
                <a:solidFill>
                  <a:srgbClr val="000000"/>
                </a:solidFill>
                <a:latin typeface="Cambria" panose="02040503050406030204" pitchFamily="18" charset="0"/>
              </a:rPr>
              <a:t>У</a:t>
            </a:r>
            <a:r>
              <a:rPr lang="ru-RU" sz="112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току тог времена зрачење из изотопа реагује са фотографском емулзијом.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264B3E-199B-4148-8A6F-038978A5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988" y="1417890"/>
            <a:ext cx="3639670" cy="51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72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6741" cy="4351338"/>
          </a:xfrm>
        </p:spPr>
        <p:txBody>
          <a:bodyPr>
            <a:normAutofit fontScale="92500" lnSpcReduction="20000"/>
          </a:bodyPr>
          <a:lstStyle/>
          <a:p>
            <a:endParaRPr lang="sr-Cyrl-RS" dirty="0"/>
          </a:p>
          <a:p>
            <a:r>
              <a:rPr lang="ru-RU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Фотографска емулзија се развија, а сребрно-црна зрнца указују на положај радиоактивне ткивне компоненте. </a:t>
            </a:r>
          </a:p>
          <a:p>
            <a:r>
              <a:rPr lang="ru-RU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Ткиво затим може бити бојено, ако већ није пре тога, покривено покровним стакалцетом и истраживано помоћу светлосног микроскопа.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264B3E-199B-4148-8A6F-038978A5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988" y="1417890"/>
            <a:ext cx="3639670" cy="51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854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825625"/>
            <a:ext cx="5552141" cy="4341495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Такође, за испитивање на трансмисионом електронском микроскопу ауторадиографија може бити примењена на танким пресецима. 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264B3E-199B-4148-8A6F-038978A5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988" y="1417890"/>
            <a:ext cx="3639670" cy="51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49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6741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Ако се ради са ћелијском суспензијом, ћелије се инкубирају извесно време у медијуму који садржи радиоактивни тимидин</a:t>
            </a:r>
            <a:r>
              <a:rPr lang="sr-Latn-RS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.</a:t>
            </a:r>
            <a:endParaRPr lang="ru-RU" sz="30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40B795-02B4-4A39-9A04-ECD52963D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504" y="2527570"/>
            <a:ext cx="1075776" cy="22984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C3DC88-6FB5-4038-8424-FB9DA1FEB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0" y="5148542"/>
            <a:ext cx="1757680" cy="115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01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1294"/>
            <a:ext cx="5526741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sz="3000" dirty="0">
                <a:solidFill>
                  <a:srgbClr val="000000"/>
                </a:solidFill>
                <a:latin typeface="Cambria" panose="02040503050406030204" pitchFamily="18" charset="0"/>
              </a:rPr>
              <a:t>Потом се ћелије</a:t>
            </a:r>
            <a:r>
              <a:rPr lang="ru-RU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испирају, фиксирају и рутинским методама припремају за светлосну мироскопију.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F4AD2C-491E-4AA0-90FB-A60FAFE0F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811" y="2170872"/>
            <a:ext cx="5615189" cy="320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36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sz="3600" dirty="0">
                <a:latin typeface="+mn-lt"/>
              </a:rPr>
            </a:br>
            <a:r>
              <a:rPr lang="sr-Cyrl-RS" sz="3600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1375"/>
            <a:ext cx="5526741" cy="4308957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sz="30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Преко пресека се наноси фотографска емулзија и спроводи ауторадиографија.</a:t>
            </a: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F4AD2C-491E-4AA0-90FB-A60FAFE0F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811" y="2170872"/>
            <a:ext cx="5615189" cy="320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19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40563-493E-41CB-8D74-F916CA872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070" y="1525775"/>
            <a:ext cx="11465859" cy="2387600"/>
          </a:xfrm>
        </p:spPr>
        <p:txBody>
          <a:bodyPr>
            <a:noAutofit/>
          </a:bodyPr>
          <a:lstStyle/>
          <a:p>
            <a:r>
              <a:rPr lang="sr-Cyrl-RS" sz="4400" b="1" dirty="0">
                <a:latin typeface="Cambria" panose="02040503050406030204" pitchFamily="18" charset="0"/>
                <a:ea typeface="Cambria" panose="02040503050406030204" pitchFamily="18" charset="0"/>
              </a:rPr>
              <a:t>ХВАЛА НА ПАЖЊИ</a:t>
            </a:r>
            <a:endParaRPr lang="en-US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28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40563-493E-41CB-8D74-F916CA872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070" y="1525775"/>
            <a:ext cx="11465859" cy="2387600"/>
          </a:xfrm>
        </p:spPr>
        <p:txBody>
          <a:bodyPr>
            <a:noAutofit/>
          </a:bodyPr>
          <a:lstStyle/>
          <a:p>
            <a:r>
              <a:rPr lang="sr-Cyrl-RS" sz="4400" b="1" dirty="0">
                <a:latin typeface="Cambria" panose="02040503050406030204" pitchFamily="18" charset="0"/>
                <a:ea typeface="Cambria" panose="02040503050406030204" pitchFamily="18" charset="0"/>
              </a:rPr>
              <a:t>АУТОРАДИОГРАФИЈА</a:t>
            </a:r>
            <a:br>
              <a:rPr lang="sr-Cyrl-RS" sz="44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4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2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АУТОРАДИОГРАФИЈА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31" y="1825625"/>
            <a:ext cx="11048998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Метода која служи за локализацију радиоактивних супстанци у одређеном узорку (може да да специфичне податке о грађи, хемијском саставу или функционалном стању ћелија и ткива).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Узорак се покрива фотографском емулзијом осетљивом на радиоактивно зрачење.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r-Cyrl-RS" dirty="0"/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8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АУТОРАДИОГРАФИЈА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6741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Области примене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Физика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ехнологија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Б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иологија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Медицина</a:t>
            </a:r>
            <a:endParaRPr lang="sr-Cyrl-R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3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АУТОРАДИОГРАФИЈА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955306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У биолошким истраживањима може се применити на различите препарате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на танке пресеке ткива или ћелија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на акриламидне гелове у којима се налазе молекули ДНК, РНК или протеина након  електрофорезе </a:t>
            </a:r>
            <a:endParaRPr lang="sr-Cyrl-R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1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E8780-F89B-4F74-BDB9-F19EDD9D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0796"/>
            <a:ext cx="10515600" cy="1325563"/>
          </a:xfrm>
        </p:spPr>
        <p:txBody>
          <a:bodyPr/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 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953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4D808-6FB2-4E1A-B851-4EF5F9B1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7FCA-6E90-485E-A6F8-23514ADDE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6741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r>
              <a:rPr lang="ru-RU" dirty="0"/>
              <a:t>Да би се локализовао радиоактивни материјал унутар ткива, праве се танки пресеци преко којих се ставља фотографска емулзија, која се након одређеног времена скида и развија.</a:t>
            </a:r>
            <a:endParaRPr lang="sr-Cyrl-RS" dirty="0"/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837D11-18A1-49E8-A216-02D6A65E8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811" y="2248541"/>
            <a:ext cx="4159623" cy="292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31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10DD1-21EC-4EF2-95E4-82C02E6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FEDEE-CCEE-4BEE-8972-922B0DE41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У 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експерименталну животињу се инјектирају прекурсорски молекули, који су потребни ћелијама за синтезу великих молекула, као што су ДНК и колаген. </a:t>
            </a:r>
          </a:p>
          <a:p>
            <a:pPr marL="914400" lvl="2" indent="0">
              <a:buNone/>
            </a:pPr>
            <a:endParaRPr lang="ru-RU" sz="2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Пример</a:t>
            </a:r>
            <a:r>
              <a:rPr lang="en-US" dirty="0"/>
              <a:t>:</a:t>
            </a:r>
          </a:p>
          <a:p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Ћелија користи тимидин за синтезу ДНК у току процеса репликације који једном уграђен ту и остаје</a:t>
            </a:r>
            <a:r>
              <a:rPr lang="sr-Latn-RS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5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10DD1-21EC-4EF2-95E4-82C02E6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Принцип ауторадиографије</a:t>
            </a:r>
            <a:br>
              <a:rPr lang="sr-Cyrl-RS" dirty="0">
                <a:latin typeface="+mn-lt"/>
              </a:rPr>
            </a:b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-методологија-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FEDEE-CCEE-4BEE-8972-922B0DE41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У</a:t>
            </a:r>
            <a:r>
              <a:rPr lang="sr-Latn-RS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sr-Cyrl-RS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пракси, у</a:t>
            </a:r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животињу се инјектира радиоактивни тимидин (са трицијумом) који ћелије користе за синтезу 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ДНК и колагена. </a:t>
            </a:r>
          </a:p>
          <a:p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</a:rPr>
              <a:t>Ћелије</a:t>
            </a:r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 постају радиоактивне. </a:t>
            </a:r>
          </a:p>
          <a:p>
            <a:r>
              <a:rPr lang="ru-RU" b="0" i="0" u="none" strike="noStrike" baseline="0" dirty="0">
                <a:solidFill>
                  <a:srgbClr val="000000"/>
                </a:solidFill>
                <a:latin typeface="Cambria" panose="02040503050406030204" pitchFamily="18" charset="0"/>
              </a:rPr>
              <a:t>Ткиво се даље припрема на уобичајени начин до корака када се монтира на плочицу.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0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18439</TotalTime>
  <Words>372</Words>
  <Application>Microsoft Office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Wingdings</vt:lpstr>
      <vt:lpstr>Office Theme</vt:lpstr>
      <vt:lpstr>ОСНОВИ ХИСТОЛОШКИХ И ПАТОЛОШКИХ ТЕХНИКА </vt:lpstr>
      <vt:lpstr>АУТОРАДИОГРАФИЈА </vt:lpstr>
      <vt:lpstr>АУТОРАДИОГРАФИЈА</vt:lpstr>
      <vt:lpstr>АУТОРАДИОГРАФИЈА</vt:lpstr>
      <vt:lpstr>АУТОРАДИОГРАФИЈА</vt:lpstr>
      <vt:lpstr>Принцип ауторадиографије </vt:lpstr>
      <vt:lpstr>Принцип ауторадиографије</vt:lpstr>
      <vt:lpstr>Принцип ауторадиографије</vt:lpstr>
      <vt:lpstr>Принцип ауторадиографије -методологија-</vt:lpstr>
      <vt:lpstr>Принцип ауторадиографије -методологија-</vt:lpstr>
      <vt:lpstr>Принцип ауторадиографије -методологија-</vt:lpstr>
      <vt:lpstr>Принцип ауторадиографије </vt:lpstr>
      <vt:lpstr>Принцип ауторадиографије -методологија-</vt:lpstr>
      <vt:lpstr>Принцип ауторадиографије -методологија-</vt:lpstr>
      <vt:lpstr>Принцип ауторадиографије -методологија-</vt:lpstr>
      <vt:lpstr>ХВАЛА НА ПАЖЊИ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Технике за in vivo селективну деплецију макрофага, дендритских ћелија, NК ћелија и Т регулаторних лимфоцита. Сепарација ћелија коришћењем магнетних колона. Пасивни трансфер ћелија.  Проточна цитометрија. Интрацелуларно бојење имунских ћелија. Одређивање мембранских маркера, транскрипцијских фактора и цитокина проточном цитометријом.</dc:title>
  <dc:creator>Dell</dc:creator>
  <cp:lastModifiedBy>Dell</cp:lastModifiedBy>
  <cp:revision>63</cp:revision>
  <dcterms:created xsi:type="dcterms:W3CDTF">2023-12-26T19:36:37Z</dcterms:created>
  <dcterms:modified xsi:type="dcterms:W3CDTF">2024-01-08T16:38:19Z</dcterms:modified>
</cp:coreProperties>
</file>